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22"/>
  </p:notesMasterIdLst>
  <p:sldIdLst>
    <p:sldId id="326" r:id="rId5"/>
    <p:sldId id="331" r:id="rId6"/>
    <p:sldId id="329" r:id="rId7"/>
    <p:sldId id="332" r:id="rId8"/>
    <p:sldId id="335" r:id="rId9"/>
    <p:sldId id="334" r:id="rId10"/>
    <p:sldId id="333" r:id="rId11"/>
    <p:sldId id="330" r:id="rId12"/>
    <p:sldId id="336" r:id="rId13"/>
    <p:sldId id="337" r:id="rId14"/>
    <p:sldId id="338" r:id="rId15"/>
    <p:sldId id="339" r:id="rId16"/>
    <p:sldId id="340" r:id="rId17"/>
    <p:sldId id="345" r:id="rId18"/>
    <p:sldId id="344" r:id="rId19"/>
    <p:sldId id="343" r:id="rId20"/>
    <p:sldId id="342" r:id="rId21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cadémie" id="{0B896E98-F45E-4768-8620-EDDF394BE181}">
          <p14:sldIdLst>
            <p14:sldId id="326"/>
            <p14:sldId id="331"/>
            <p14:sldId id="329"/>
            <p14:sldId id="332"/>
            <p14:sldId id="335"/>
            <p14:sldId id="334"/>
            <p14:sldId id="333"/>
            <p14:sldId id="330"/>
            <p14:sldId id="336"/>
            <p14:sldId id="337"/>
            <p14:sldId id="338"/>
            <p14:sldId id="339"/>
            <p14:sldId id="340"/>
            <p14:sldId id="345"/>
            <p14:sldId id="344"/>
            <p14:sldId id="343"/>
            <p14:sldId id="3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467"/>
    <a:srgbClr val="000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6325"/>
  </p:normalViewPr>
  <p:slideViewPr>
    <p:cSldViewPr showGuides="1">
      <p:cViewPr varScale="1">
        <p:scale>
          <a:sx n="147" d="100"/>
          <a:sy n="147" d="100"/>
        </p:scale>
        <p:origin x="624" y="114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21/01/2022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235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892D36DC-47D7-B040-BE26-24B80046813C}" type="datetime1">
              <a:rPr lang="fr-FR" smtClean="0"/>
              <a:t>21/01/2022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</a:t>
            </a:r>
            <a:r>
              <a:rPr lang="fr-FR" baseline="0" dirty="0"/>
              <a:t>division/délégation académique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74DC2EF-4B2D-374B-8735-E2E0EBAD3F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80001"/>
            <a:ext cx="8441646" cy="305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8F547606-1F2D-284F-A910-869EFDAF24C4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</a:t>
            </a:r>
            <a:r>
              <a:rPr lang="fr-FR" baseline="0" dirty="0"/>
              <a:t>division/délégation académique 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EC04E4D8-81BF-1E49-863C-5693067E17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80000"/>
            <a:ext cx="4887114" cy="177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5680D71-E47C-D441-A38A-DB5340305F75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</a:t>
            </a:r>
            <a:r>
              <a:rPr lang="fr-FR" baseline="0" dirty="0"/>
              <a:t>division/délégation académique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06400"/>
          </a:xfrm>
          <a:solidFill>
            <a:srgbClr val="273467">
              <a:alpha val="9804"/>
            </a:srgbClr>
          </a:solidFill>
          <a:ln>
            <a:noFill/>
          </a:ln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1977766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A65699B6-A4F2-8442-9B46-FC9237AAEE5F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</a:t>
            </a:r>
            <a:r>
              <a:rPr lang="fr-FR" baseline="0" dirty="0"/>
              <a:t>division/délégation académique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AC832D88-F3B1-5447-B4A2-1DC250F31DCA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</a:t>
            </a:r>
            <a:r>
              <a:rPr lang="fr-FR" baseline="0" dirty="0"/>
              <a:t>division/délégation académique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640B3774-969A-8348-9D8E-D53F4260A8A1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</a:t>
            </a:r>
            <a:r>
              <a:rPr lang="fr-FR" baseline="0" dirty="0"/>
              <a:t>division/délégation académique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8" y="1836000"/>
            <a:ext cx="8424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fld id="{D44B7AC7-A625-734F-BBEA-E000D7A01364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</a:t>
            </a:r>
            <a:r>
              <a:rPr lang="fr-FR" baseline="0" dirty="0"/>
              <a:t>division/délégation académique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985C7C26-3777-6343-8C6F-2F6E4C4CEF2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08000"/>
            <a:ext cx="1718436" cy="622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FE60-5394-9F4F-BBE7-736DC5BB4B44}" type="datetime1">
              <a:rPr lang="fr-FR" smtClean="0"/>
              <a:t>21/01/2022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41861" y="771550"/>
            <a:ext cx="8424000" cy="303598"/>
          </a:xfrm>
        </p:spPr>
        <p:txBody>
          <a:bodyPr/>
          <a:lstStyle/>
          <a:p>
            <a:r>
              <a:rPr lang="fr-FR" dirty="0">
                <a:solidFill>
                  <a:srgbClr val="000000"/>
                </a:solidFill>
              </a:rPr>
              <a:t>Répartition de l’enveloppe de moyens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1267330"/>
            <a:ext cx="878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/>
              <a:t> </a:t>
            </a:r>
            <a:r>
              <a:rPr lang="fr-FR" sz="1400" b="1" dirty="0"/>
              <a:t>Principe de l’allocation des moyens d’enseignement </a:t>
            </a:r>
            <a:endParaRPr lang="fr-FR" sz="1400" b="1" dirty="0" smtClean="0"/>
          </a:p>
          <a:p>
            <a:pPr algn="ctr"/>
            <a:endParaRPr lang="fr-FR" sz="1400" b="1" dirty="0"/>
          </a:p>
          <a:p>
            <a:pPr lvl="1" indent="0">
              <a:buNone/>
            </a:pPr>
            <a:r>
              <a:rPr lang="fr-FR" sz="1200" dirty="0"/>
              <a:t>=&gt; vers une allocation différenciée des moyens</a:t>
            </a:r>
          </a:p>
          <a:p>
            <a:pPr marL="628650" lvl="1" indent="-171450">
              <a:buFont typeface="Symbol" panose="05050102010706020507" pitchFamily="18" charset="2"/>
              <a:buChar char="Þ"/>
            </a:pPr>
            <a:r>
              <a:rPr lang="fr-FR" sz="1200" dirty="0" smtClean="0"/>
              <a:t>  transparence </a:t>
            </a:r>
            <a:r>
              <a:rPr lang="fr-FR" sz="1200" dirty="0"/>
              <a:t>et équité </a:t>
            </a:r>
            <a:endParaRPr lang="fr-FR" sz="1200" dirty="0" smtClean="0"/>
          </a:p>
          <a:p>
            <a:pPr lvl="1"/>
            <a:endParaRPr lang="fr-FR" sz="1200" dirty="0"/>
          </a:p>
          <a:p>
            <a:pPr lvl="1" indent="0">
              <a:buNone/>
            </a:pPr>
            <a:r>
              <a:rPr lang="fr-FR" sz="1200" dirty="0"/>
              <a:t>	- Sur la base de effectifs prévisionnels (73 828 collégiens soit + 54 collégiens)</a:t>
            </a:r>
          </a:p>
          <a:p>
            <a:endParaRPr lang="fr-FR" sz="1200" dirty="0"/>
          </a:p>
          <a:p>
            <a:pPr marL="999450" lvl="4" indent="-171450">
              <a:buFontTx/>
              <a:buChar char="-"/>
            </a:pPr>
            <a:r>
              <a:rPr lang="fr-FR" sz="1200" dirty="0"/>
              <a:t>En tenant compte du référencement départemental (4 familles) et des IPS de chaque collège </a:t>
            </a:r>
          </a:p>
          <a:p>
            <a:pPr lvl="4" indent="0">
              <a:buNone/>
            </a:pPr>
            <a:endParaRPr lang="fr-FR" sz="1200" dirty="0"/>
          </a:p>
          <a:p>
            <a:pPr marL="999450" lvl="4" indent="-171450">
              <a:buFontTx/>
              <a:buChar char="-"/>
            </a:pPr>
            <a:r>
              <a:rPr lang="fr-FR" sz="1200" dirty="0"/>
              <a:t>Dans le respect de l’enveloppe de moyens et des unités de compte (HP/HSA/IMP) (+22HP /+10 HSA)</a:t>
            </a:r>
          </a:p>
          <a:p>
            <a:pPr lvl="4" indent="0">
              <a:buNone/>
            </a:pPr>
            <a:endParaRPr lang="fr-FR" sz="1200" dirty="0"/>
          </a:p>
          <a:p>
            <a:pPr marL="999450" lvl="4" indent="-171450">
              <a:buFontTx/>
              <a:buChar char="-"/>
            </a:pPr>
            <a:r>
              <a:rPr lang="fr-FR" sz="1200" dirty="0"/>
              <a:t>Double comptabilisation des effectifs pour les Ulis-collège (dans la classe et au titre du dispositif)</a:t>
            </a:r>
          </a:p>
          <a:p>
            <a:pPr lvl="4" indent="0">
              <a:buNone/>
            </a:pPr>
            <a:endParaRPr lang="fr-FR" sz="1200" dirty="0"/>
          </a:p>
          <a:p>
            <a:pPr marL="999450" lvl="4" indent="-171450">
              <a:buFontTx/>
              <a:buChar char="-"/>
            </a:pPr>
            <a:r>
              <a:rPr lang="fr-FR" sz="1200" dirty="0"/>
              <a:t>Des financements fléchés (Ulis-collège, UPE2A, modules FLE, classes relais, ateliers relais, dispositifs relais,  sections sportives scolaires, classes à horaire aménagé)</a:t>
            </a:r>
          </a:p>
        </p:txBody>
      </p:sp>
    </p:spTree>
    <p:extLst>
      <p:ext uri="{BB962C8B-B14F-4D97-AF65-F5344CB8AC3E}">
        <p14:creationId xmlns:p14="http://schemas.microsoft.com/office/powerpoint/2010/main" val="3820667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03598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gray">
          <a:xfrm>
            <a:off x="359999" y="900000"/>
            <a:ext cx="8424000" cy="5916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Référencement départemental des collèges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1200" b="0" dirty="0" smtClean="0"/>
              <a:t>-</a:t>
            </a:r>
            <a:r>
              <a:rPr lang="fr-FR" sz="1800" dirty="0" smtClean="0"/>
              <a:t> </a:t>
            </a:r>
            <a:r>
              <a:rPr lang="fr-FR" sz="1200" b="0" dirty="0" smtClean="0"/>
              <a:t>Maintien de la classification en 4 familles</a:t>
            </a:r>
            <a:br>
              <a:rPr lang="fr-FR" sz="1200" b="0" dirty="0" smtClean="0"/>
            </a:br>
            <a:r>
              <a:rPr lang="fr-FR" sz="1200" b="0" dirty="0" smtClean="0"/>
              <a:t/>
            </a:r>
            <a:br>
              <a:rPr lang="fr-FR" sz="1200" b="0" dirty="0" smtClean="0"/>
            </a:br>
            <a:r>
              <a:rPr lang="fr-FR" sz="1200" b="0" dirty="0" smtClean="0"/>
              <a:t>- Adaptation de la classification à l’évolution des IPS</a:t>
            </a:r>
            <a:endParaRPr lang="fr-FR" sz="1200" b="0" dirty="0"/>
          </a:p>
        </p:txBody>
      </p:sp>
      <p:pic>
        <p:nvPicPr>
          <p:cNvPr id="6" name="Espace réservé du contenu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gray">
          <a:xfrm>
            <a:off x="359999" y="2499742"/>
            <a:ext cx="7092321" cy="181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07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03598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5" name="Espace réservé du contenu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gray">
          <a:xfrm>
            <a:off x="359999" y="843558"/>
            <a:ext cx="7596377" cy="354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15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gray">
          <a:xfrm>
            <a:off x="360000" y="843558"/>
            <a:ext cx="8424000" cy="3756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Synthèse départementale</a:t>
            </a:r>
          </a:p>
          <a:p>
            <a:endParaRPr lang="fr-FR" dirty="0"/>
          </a:p>
        </p:txBody>
      </p:sp>
      <p:pic>
        <p:nvPicPr>
          <p:cNvPr id="6" name="Espace réservé du contenu 7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360000" y="1419622"/>
            <a:ext cx="8028425" cy="279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464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03598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gray">
          <a:xfrm>
            <a:off x="359999" y="900000"/>
            <a:ext cx="8424000" cy="4476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Bilan  des E/D par famille</a:t>
            </a:r>
            <a:endParaRPr lang="fr-FR" dirty="0"/>
          </a:p>
        </p:txBody>
      </p:sp>
      <p:pic>
        <p:nvPicPr>
          <p:cNvPr id="6" name="Espace réservé du contenu 9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251521" y="1455626"/>
            <a:ext cx="7992888" cy="291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020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03598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5" name="Espace réservé du contenu 7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456783" y="987574"/>
            <a:ext cx="7776863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20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03598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pic>
        <p:nvPicPr>
          <p:cNvPr id="5" name="Espace réservé du contenu 11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340334" y="782856"/>
            <a:ext cx="7976082" cy="374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286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03598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627784" y="199568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Merci de votre attention</a:t>
            </a:r>
            <a:r>
              <a:rPr lang="fr-FR" b="1" dirty="0" smtClean="0"/>
              <a:t>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16397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CTSD du 21 janvier 2022 </a:t>
            </a:r>
            <a:endParaRPr lang="fr-FR" dirty="0"/>
          </a:p>
          <a:p>
            <a:pPr lvl="1"/>
            <a:r>
              <a:rPr lang="fr-FR" dirty="0" smtClean="0"/>
              <a:t>Vote de la dotation horaire globale – année scolaire 2022/2023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45F7F1-28DA-3542-855F-1C15E3883F07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1923678"/>
            <a:ext cx="8424000" cy="720000"/>
          </a:xfrm>
        </p:spPr>
        <p:txBody>
          <a:bodyPr/>
          <a:lstStyle/>
          <a:p>
            <a:r>
              <a:rPr lang="fr-FR" dirty="0" smtClean="0"/>
              <a:t>1. Présentation </a:t>
            </a:r>
            <a:r>
              <a:rPr lang="fr-FR" dirty="0"/>
              <a:t>des Vœux 2022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138EF64-60D2-3F49-AD99-147C5537C3FA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26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60000" y="771550"/>
            <a:ext cx="8424000" cy="720000"/>
          </a:xfrm>
        </p:spPr>
        <p:txBody>
          <a:bodyPr/>
          <a:lstStyle/>
          <a:p>
            <a:r>
              <a:rPr lang="fr-FR" dirty="0" smtClean="0"/>
              <a:t>2. Contexte de préparation de la rentrée 2022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60000" y="1347614"/>
            <a:ext cx="8424000" cy="3435886"/>
          </a:xfrm>
        </p:spPr>
        <p:txBody>
          <a:bodyPr/>
          <a:lstStyle/>
          <a:p>
            <a:pPr marL="171450" indent="-171450">
              <a:buFontTx/>
              <a:buChar char="-"/>
            </a:pPr>
            <a:r>
              <a:rPr lang="fr-FR" sz="1100" dirty="0" smtClean="0"/>
              <a:t>Gestion </a:t>
            </a:r>
            <a:r>
              <a:rPr lang="fr-FR" sz="1100" dirty="0"/>
              <a:t>de la crise </a:t>
            </a:r>
            <a:r>
              <a:rPr lang="fr-FR" sz="1100" dirty="0" smtClean="0"/>
              <a:t>sanitaire</a:t>
            </a:r>
          </a:p>
          <a:p>
            <a:pPr marL="171450" indent="-171450">
              <a:buFontTx/>
              <a:buChar char="-"/>
            </a:pPr>
            <a:r>
              <a:rPr lang="fr-FR" sz="1100" dirty="0" smtClean="0"/>
              <a:t>Échéances </a:t>
            </a:r>
            <a:r>
              <a:rPr lang="fr-FR" sz="1100" dirty="0"/>
              <a:t>électorales (présidentielles et législatives</a:t>
            </a:r>
            <a:r>
              <a:rPr lang="fr-FR" sz="1100" dirty="0" smtClean="0"/>
              <a:t>)</a:t>
            </a:r>
          </a:p>
          <a:p>
            <a:r>
              <a:rPr lang="fr-FR" sz="1100" dirty="0" smtClean="0"/>
              <a:t>-   </a:t>
            </a:r>
            <a:r>
              <a:rPr lang="fr-FR" sz="1100" dirty="0"/>
              <a:t>Mise en place de la réforme de la formation initiale :</a:t>
            </a:r>
          </a:p>
          <a:p>
            <a:pPr marL="423450" lvl="1" indent="-171450">
              <a:buFont typeface="Wingdings" panose="05000000000000000000" pitchFamily="2" charset="2"/>
              <a:buChar char="Ø"/>
            </a:pPr>
            <a:r>
              <a:rPr lang="fr-FR" sz="1100" dirty="0"/>
              <a:t>Les lauréats sont installés à l’issue du M2 (réussite au concours en fin de M2)</a:t>
            </a:r>
          </a:p>
          <a:p>
            <a:pPr marL="423450" lvl="1" indent="-171450"/>
            <a:r>
              <a:rPr lang="fr-FR" sz="1100" dirty="0"/>
              <a:t>en pleine responsabilité ( si titulaires d’un master MEEF)</a:t>
            </a:r>
          </a:p>
          <a:p>
            <a:pPr marL="423450" lvl="1" indent="-171450"/>
            <a:r>
              <a:rPr lang="fr-FR" sz="1100" dirty="0"/>
              <a:t>à mi-temps (si titulaires d’un master autre que MEEF)</a:t>
            </a:r>
          </a:p>
          <a:p>
            <a:pPr marL="423450" lvl="1" indent="-171450">
              <a:buFont typeface="Wingdings" panose="05000000000000000000" pitchFamily="2" charset="2"/>
              <a:buChar char="Ø"/>
            </a:pPr>
            <a:r>
              <a:rPr lang="fr-FR" sz="1100" dirty="0"/>
              <a:t>Stage en responsabilité 1/3 temps dans le cadre du M2 (ECA)</a:t>
            </a:r>
          </a:p>
          <a:p>
            <a:pPr lvl="2" indent="0">
              <a:buNone/>
            </a:pPr>
            <a:endParaRPr lang="fr-FR" sz="1100" dirty="0"/>
          </a:p>
          <a:p>
            <a:r>
              <a:rPr lang="fr-FR" sz="1100" dirty="0"/>
              <a:t>-   Mise en œuvre des principes de la Loi du 24 août 2021 confortant les principes de la République :</a:t>
            </a:r>
          </a:p>
          <a:p>
            <a:pPr marL="423450" lvl="1" indent="-171450"/>
            <a:r>
              <a:rPr lang="fr-FR" sz="1100" dirty="0"/>
              <a:t>Formation obligatoire des personnels concernant la laïcité et les valeurs de la République</a:t>
            </a:r>
          </a:p>
          <a:p>
            <a:pPr marL="423450" lvl="1" indent="-171450"/>
            <a:r>
              <a:rPr lang="fr-FR" sz="1100" dirty="0"/>
              <a:t>Renforcement des contrôles de l’instruction dans la famille (IEF) et des écoles  hors contrat</a:t>
            </a:r>
          </a:p>
          <a:p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519622"/>
          </a:xfrm>
        </p:spPr>
        <p:txBody>
          <a:bodyPr/>
          <a:lstStyle/>
          <a:p>
            <a:r>
              <a:rPr lang="fr-FR" dirty="0"/>
              <a:t>2. Contexte de préparation de la rentrée 2022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59999" y="1563638"/>
            <a:ext cx="8424000" cy="2068078"/>
          </a:xfrm>
        </p:spPr>
        <p:txBody>
          <a:bodyPr/>
          <a:lstStyle/>
          <a:p>
            <a:pPr marL="171450" indent="-171450">
              <a:buFontTx/>
              <a:buChar char="-"/>
            </a:pPr>
            <a:r>
              <a:rPr lang="fr-FR" sz="1100" dirty="0" smtClean="0"/>
              <a:t>Maintien </a:t>
            </a:r>
            <a:r>
              <a:rPr lang="fr-FR" sz="1100" dirty="0"/>
              <a:t>du financement du dispositif «Devoirs faits» </a:t>
            </a:r>
            <a:endParaRPr lang="fr-FR" sz="1100" dirty="0" smtClean="0"/>
          </a:p>
          <a:p>
            <a:pPr marL="171450" indent="-171450">
              <a:buFontTx/>
              <a:buChar char="-"/>
            </a:pPr>
            <a:endParaRPr lang="fr-FR" sz="1100" dirty="0"/>
          </a:p>
          <a:p>
            <a:pPr marL="171450" indent="-171450">
              <a:buFontTx/>
              <a:buChar char="-"/>
            </a:pPr>
            <a:r>
              <a:rPr lang="fr-FR" sz="1100" dirty="0" smtClean="0"/>
              <a:t>Déploiement </a:t>
            </a:r>
            <a:r>
              <a:rPr lang="fr-FR" sz="1100" dirty="0"/>
              <a:t>de l’enseignement facultatif de «Français et culture antique» (collèges relevant de l’éducation prioritaire</a:t>
            </a:r>
            <a:r>
              <a:rPr lang="fr-FR" sz="1100" dirty="0" smtClean="0"/>
              <a:t>)</a:t>
            </a:r>
          </a:p>
          <a:p>
            <a:pPr marL="171450" indent="-171450">
              <a:buFontTx/>
              <a:buChar char="-"/>
            </a:pPr>
            <a:endParaRPr lang="fr-FR" sz="1100" dirty="0"/>
          </a:p>
          <a:p>
            <a:pPr marL="171450" indent="-171450">
              <a:buFontTx/>
              <a:buChar char="-"/>
            </a:pPr>
            <a:r>
              <a:rPr lang="fr-FR" sz="1100" dirty="0" smtClean="0"/>
              <a:t>Progression </a:t>
            </a:r>
            <a:r>
              <a:rPr lang="fr-FR" sz="1100" dirty="0"/>
              <a:t>de l’enveloppe de moyens </a:t>
            </a:r>
            <a:r>
              <a:rPr lang="fr-FR" sz="1100" dirty="0" smtClean="0"/>
              <a:t>d’enseignement</a:t>
            </a:r>
          </a:p>
          <a:p>
            <a:pPr marL="171450" indent="-171450">
              <a:buFontTx/>
              <a:buChar char="-"/>
            </a:pPr>
            <a:endParaRPr lang="fr-FR" sz="1100" dirty="0"/>
          </a:p>
          <a:p>
            <a:pPr marL="171450" indent="-171450">
              <a:buFontTx/>
              <a:buChar char="-"/>
            </a:pPr>
            <a:r>
              <a:rPr lang="fr-FR" sz="1100" dirty="0" smtClean="0"/>
              <a:t>Poursuite </a:t>
            </a:r>
            <a:r>
              <a:rPr lang="fr-FR" sz="1100" dirty="0"/>
              <a:t>du développement des dispositifs de scolarisation des élèves en situation de handicap et d’inclusion</a:t>
            </a:r>
          </a:p>
          <a:p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829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03598"/>
          </a:xfrm>
        </p:spPr>
        <p:txBody>
          <a:bodyPr/>
          <a:lstStyle/>
          <a:p>
            <a:r>
              <a:rPr lang="fr-FR" dirty="0"/>
              <a:t>2. Contexte de préparation de la rentrée 2022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59999" y="1491630"/>
            <a:ext cx="8424000" cy="3256030"/>
          </a:xfrm>
        </p:spPr>
        <p:txBody>
          <a:bodyPr/>
          <a:lstStyle/>
          <a:p>
            <a:r>
              <a:rPr lang="fr-FR" dirty="0" smtClean="0"/>
              <a:t>- </a:t>
            </a:r>
            <a:r>
              <a:rPr lang="fr-FR" dirty="0"/>
              <a:t>Stabilisation des effectifs  (+54 collégiens)</a:t>
            </a:r>
          </a:p>
          <a:p>
            <a:endParaRPr lang="fr-FR" dirty="0"/>
          </a:p>
          <a:p>
            <a:r>
              <a:rPr lang="fr-FR" dirty="0"/>
              <a:t>- Progression des moyens d’enseignement (+32 ETP)</a:t>
            </a:r>
          </a:p>
          <a:p>
            <a:endParaRPr lang="fr-FR" dirty="0"/>
          </a:p>
          <a:p>
            <a:r>
              <a:rPr lang="fr-FR" dirty="0"/>
              <a:t>- Création d’un 5</a:t>
            </a:r>
            <a:r>
              <a:rPr lang="fr-FR" baseline="30000" dirty="0"/>
              <a:t>ème</a:t>
            </a:r>
            <a:r>
              <a:rPr lang="fr-FR" dirty="0"/>
              <a:t> collège sur la commune de CHELLES </a:t>
            </a:r>
          </a:p>
          <a:p>
            <a:r>
              <a:rPr lang="fr-FR" dirty="0"/>
              <a:t>	Le collège «Simone VEIL» - Redéfinition de la zone de desserte des collèges de CHELLES et de BROU-sur-CHANTEREINE</a:t>
            </a:r>
          </a:p>
          <a:p>
            <a:r>
              <a:rPr lang="fr-FR" dirty="0"/>
              <a:t>	</a:t>
            </a:r>
          </a:p>
          <a:p>
            <a:r>
              <a:rPr lang="fr-FR" dirty="0"/>
              <a:t>- Redéfinition de la zone de desserte des collèges de MEAUX</a:t>
            </a:r>
          </a:p>
          <a:p>
            <a:endParaRPr lang="fr-FR" dirty="0"/>
          </a:p>
          <a:p>
            <a:r>
              <a:rPr lang="fr-FR" dirty="0"/>
              <a:t>- Création de </a:t>
            </a:r>
            <a:r>
              <a:rPr lang="fr-FR" dirty="0" smtClean="0"/>
              <a:t>4 </a:t>
            </a:r>
            <a:r>
              <a:rPr lang="fr-FR" dirty="0"/>
              <a:t>ULIS – Collège  «Troubles des Fonctions Cognitives» (TFC)</a:t>
            </a:r>
          </a:p>
          <a:p>
            <a:pPr marL="423450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Collège «Lucie Aubrac» de </a:t>
            </a:r>
            <a:r>
              <a:rPr lang="fr-FR" dirty="0" smtClean="0"/>
              <a:t>MONTEVRAIN</a:t>
            </a:r>
          </a:p>
          <a:p>
            <a:pPr marL="423450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 smtClean="0"/>
              <a:t>Collège </a:t>
            </a:r>
            <a:r>
              <a:rPr lang="fr-FR" dirty="0"/>
              <a:t>«Jean de la Fontaine du MEE-SUR-SEINE</a:t>
            </a:r>
          </a:p>
          <a:p>
            <a:pPr marL="423450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Collège «Erik Satie» de MITRY-MORY</a:t>
            </a:r>
          </a:p>
          <a:p>
            <a:pPr marL="423450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dirty="0"/>
              <a:t>Collège «Frédéric Chopin» de MELUN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071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75606"/>
          </a:xfrm>
        </p:spPr>
        <p:txBody>
          <a:bodyPr/>
          <a:lstStyle/>
          <a:p>
            <a:r>
              <a:rPr lang="fr-FR" dirty="0"/>
              <a:t>2. Contexte de préparation de la rentrée 2022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44547" y="1473894"/>
            <a:ext cx="8424000" cy="2574000"/>
          </a:xfrm>
        </p:spPr>
        <p:txBody>
          <a:bodyPr/>
          <a:lstStyle/>
          <a:p>
            <a:r>
              <a:rPr lang="fr-FR" dirty="0"/>
              <a:t>- Projet d’ouverture de 2 sections internationales «Mixité» dans 2 collèges REP +</a:t>
            </a:r>
          </a:p>
          <a:p>
            <a:pPr marL="423450" lvl="1" indent="-171450">
              <a:buFontTx/>
              <a:buChar char="-"/>
            </a:pPr>
            <a:r>
              <a:rPr lang="fr-FR" dirty="0"/>
              <a:t>MONTEREAU – Collège «Malraux» / SI Germanophone</a:t>
            </a:r>
          </a:p>
          <a:p>
            <a:pPr marL="423450" lvl="1" indent="-171450">
              <a:buFontTx/>
              <a:buChar char="-"/>
            </a:pPr>
            <a:r>
              <a:rPr lang="fr-FR" dirty="0"/>
              <a:t>MEAUX – Collège «Camus» / SI </a:t>
            </a:r>
            <a:r>
              <a:rPr lang="fr-FR" dirty="0" err="1"/>
              <a:t>Britanique</a:t>
            </a:r>
            <a:endParaRPr lang="fr-FR" dirty="0"/>
          </a:p>
          <a:p>
            <a:endParaRPr lang="fr-FR" dirty="0"/>
          </a:p>
          <a:p>
            <a:pPr marL="171450" indent="-171450">
              <a:buFontTx/>
              <a:buChar char="-"/>
            </a:pPr>
            <a:r>
              <a:rPr lang="fr-FR" dirty="0" smtClean="0"/>
              <a:t>Evolution </a:t>
            </a:r>
            <a:r>
              <a:rPr lang="fr-FR" dirty="0"/>
              <a:t>de l’offre «</a:t>
            </a:r>
            <a:r>
              <a:rPr lang="fr-FR" dirty="0" err="1"/>
              <a:t>Bilangue</a:t>
            </a:r>
            <a:r>
              <a:rPr lang="fr-FR" dirty="0"/>
              <a:t> » 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pPr fontAlgn="b"/>
            <a:r>
              <a:rPr lang="fr-FR" dirty="0" err="1"/>
              <a:t>Clg</a:t>
            </a:r>
            <a:r>
              <a:rPr lang="fr-FR" dirty="0"/>
              <a:t> "Du Montois" / DONNEMARIE-DONTILLY - Création d'une </a:t>
            </a:r>
            <a:r>
              <a:rPr lang="fr-FR" dirty="0" err="1"/>
              <a:t>bilangue</a:t>
            </a:r>
            <a:r>
              <a:rPr lang="fr-FR" dirty="0"/>
              <a:t> Anglais / Espagnol</a:t>
            </a:r>
          </a:p>
          <a:p>
            <a:pPr fontAlgn="b"/>
            <a:r>
              <a:rPr lang="fr-FR" dirty="0" err="1"/>
              <a:t>Clg</a:t>
            </a:r>
            <a:r>
              <a:rPr lang="fr-FR" dirty="0"/>
              <a:t> "Les tilleuls" / CLAYE-SOUILLY - Création d'une </a:t>
            </a:r>
            <a:r>
              <a:rPr lang="fr-FR" dirty="0" err="1"/>
              <a:t>bilangue</a:t>
            </a:r>
            <a:r>
              <a:rPr lang="fr-FR" dirty="0"/>
              <a:t> Anglais / Espagnol</a:t>
            </a:r>
          </a:p>
          <a:p>
            <a:pPr fontAlgn="b"/>
            <a:r>
              <a:rPr lang="fr-FR" dirty="0" err="1"/>
              <a:t>Clg</a:t>
            </a:r>
            <a:r>
              <a:rPr lang="fr-FR" dirty="0"/>
              <a:t> "Anne Franck" / </a:t>
            </a:r>
            <a:r>
              <a:rPr lang="fr-FR" dirty="0" err="1"/>
              <a:t>BUSSY-saint-GEORGES</a:t>
            </a:r>
            <a:r>
              <a:rPr lang="fr-FR" dirty="0"/>
              <a:t> - Création d'une </a:t>
            </a:r>
            <a:r>
              <a:rPr lang="fr-FR" dirty="0" err="1"/>
              <a:t>bilangue</a:t>
            </a:r>
            <a:r>
              <a:rPr lang="fr-FR" dirty="0"/>
              <a:t> Anglais / Chinois</a:t>
            </a:r>
          </a:p>
          <a:p>
            <a:pPr fontAlgn="b"/>
            <a:r>
              <a:rPr lang="fr-FR" dirty="0" err="1"/>
              <a:t>Clg</a:t>
            </a:r>
            <a:r>
              <a:rPr lang="fr-FR" dirty="0"/>
              <a:t> "Stéphane Mallarmé" / FONTENAY-TRESIGNY- Suppression d'une </a:t>
            </a:r>
            <a:r>
              <a:rPr lang="fr-FR" dirty="0" err="1"/>
              <a:t>bilangue</a:t>
            </a:r>
            <a:r>
              <a:rPr lang="fr-FR" dirty="0"/>
              <a:t> Anglais / Allemand</a:t>
            </a:r>
          </a:p>
          <a:p>
            <a:pPr fontAlgn="b"/>
            <a:r>
              <a:rPr lang="fr-FR" dirty="0" err="1"/>
              <a:t>Clg</a:t>
            </a:r>
            <a:r>
              <a:rPr lang="fr-FR" dirty="0"/>
              <a:t> "Elsa Triolet" / VARENNES-sur-SEINE - Suppression d'une </a:t>
            </a:r>
            <a:r>
              <a:rPr lang="fr-FR" dirty="0" err="1"/>
              <a:t>bilangue</a:t>
            </a:r>
            <a:r>
              <a:rPr lang="fr-FR" dirty="0"/>
              <a:t> Anglais / Allemand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Titre de partie</a:t>
            </a:r>
          </a:p>
          <a:p>
            <a:pPr lvl="1"/>
            <a:r>
              <a:rPr lang="fr-FR" dirty="0"/>
              <a:t>Sous-titre de partie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643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03598"/>
          </a:xfrm>
        </p:spPr>
        <p:txBody>
          <a:bodyPr/>
          <a:lstStyle/>
          <a:p>
            <a:r>
              <a:rPr lang="fr-FR" dirty="0"/>
              <a:t> Une stabilisation des effectifs : + 54 collégiens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13" name="Espace réservé du contenu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gray">
          <a:xfrm>
            <a:off x="179512" y="1347614"/>
            <a:ext cx="8136904" cy="323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59999" y="900000"/>
            <a:ext cx="8424000" cy="303598"/>
          </a:xfrm>
        </p:spPr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0EC921B-A17E-0743-8DE3-37B45497EB28}" type="datetime1">
              <a:rPr lang="fr-FR" cap="all" smtClean="0"/>
              <a:t>21/01/2022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79512" y="657626"/>
            <a:ext cx="8208912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  <a:r>
              <a:rPr lang="fr-FR" sz="2550" b="1" dirty="0">
                <a:latin typeface="+mj-lt"/>
                <a:ea typeface="+mj-ea"/>
                <a:cs typeface="+mj-cs"/>
              </a:rPr>
              <a:t>Une progression des moyens d’enseignement </a:t>
            </a:r>
          </a:p>
        </p:txBody>
      </p:sp>
      <p:pic>
        <p:nvPicPr>
          <p:cNvPr id="7" name="Espace réservé du contenu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gray">
          <a:xfrm>
            <a:off x="413200" y="1429931"/>
            <a:ext cx="7200800" cy="280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878443"/>
      </p:ext>
    </p:extLst>
  </p:cSld>
  <p:clrMapOvr>
    <a:masterClrMapping/>
  </p:clrMapOvr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ministeriel_marianne" id="{5F0B8B09-9A99-4083-B883-79F2388C6E1D}" vid="{F8005780-5DEF-4BE0-805B-EA49FB1EABC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2c7ddd52-0a06-43b1-a35c-dcb15ea2e3f4">Gabarit powerpoint MENJ</Description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D57C802836FCB44B44B7372FB2B7972" ma:contentTypeVersion="2" ma:contentTypeDescription="Crée un document." ma:contentTypeScope="" ma:versionID="5a60f89c127121cb1fddd53ae7c254b1">
  <xsd:schema xmlns:xsd="http://www.w3.org/2001/XMLSchema" xmlns:xs="http://www.w3.org/2001/XMLSchema" xmlns:p="http://schemas.microsoft.com/office/2006/metadata/properties" xmlns:ns2="2c7ddd52-0a06-43b1-a35c-dcb15ea2e3f4" targetNamespace="http://schemas.microsoft.com/office/2006/metadata/properties" ma:root="true" ma:fieldsID="d5f738a9b3eb3c0a5db9868b5f12e787" ns2:_="">
    <xsd:import namespace="2c7ddd52-0a06-43b1-a35c-dcb15ea2e3f4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ddd52-0a06-43b1-a35c-dcb15ea2e3f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416C5A-7AEB-4464-B116-D5E8F5627C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B279A5-87A2-445D-95C3-916EB9C5F0E3}">
  <ds:schemaRefs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2c7ddd52-0a06-43b1-a35c-dcb15ea2e3f4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372BEA4-A762-4CC8-ADD6-932E44D609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ddd52-0a06-43b1-a35c-dcb15ea2e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645</TotalTime>
  <Words>358</Words>
  <Application>Microsoft Office PowerPoint</Application>
  <PresentationFormat>Affichage à l'écran (16:9)</PresentationFormat>
  <Paragraphs>115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Symbol</vt:lpstr>
      <vt:lpstr>Wingdings</vt:lpstr>
      <vt:lpstr>MINISTÈRIEL</vt:lpstr>
      <vt:lpstr>Présentation PowerPoint</vt:lpstr>
      <vt:lpstr>Présentation PowerPoint</vt:lpstr>
      <vt:lpstr>1. Présentation des Vœux 2022</vt:lpstr>
      <vt:lpstr>2. Contexte de préparation de la rentrée 2022</vt:lpstr>
      <vt:lpstr>2. Contexte de préparation de la rentrée 2022</vt:lpstr>
      <vt:lpstr>2. Contexte de préparation de la rentrée 2022</vt:lpstr>
      <vt:lpstr>2. Contexte de préparation de la rentrée 2022</vt:lpstr>
      <vt:lpstr> Une stabilisation des effectifs : + 54 collégiens</vt:lpstr>
      <vt:lpstr> </vt:lpstr>
      <vt:lpstr>Répartition de l’enveloppe de moyens</vt:lpstr>
      <vt:lpstr> </vt:lpstr>
      <vt:lpstr> </vt:lpstr>
      <vt:lpstr>Présentation PowerPoint</vt:lpstr>
      <vt:lpstr> </vt:lpstr>
      <vt:lpstr> </vt:lpstr>
      <vt:lpstr> </vt:lpstr>
      <vt:lpstr> 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Microsoft Office User</dc:creator>
  <cp:lastModifiedBy>Maud Robert</cp:lastModifiedBy>
  <cp:revision>29</cp:revision>
  <dcterms:created xsi:type="dcterms:W3CDTF">2020-03-05T15:21:24Z</dcterms:created>
  <dcterms:modified xsi:type="dcterms:W3CDTF">2022-01-21T15:51:46Z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0x010100873AB55E0CC5DA459F57F5A42893F46A005A087D358B12CA4E82A8A8BA9B8A8CF200D3544DBFAD4F664AA25DF68E6D1F0A9E00689F2856DFEDCE40890FDCED81A7DFC9005D57C802836FCB44B44B7372FB2B7972</vt:lpwstr>
  </property>
</Properties>
</file>