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7" r:id="rId5"/>
    <p:sldId id="268" r:id="rId6"/>
    <p:sldId id="269" r:id="rId7"/>
    <p:sldId id="271" r:id="rId8"/>
    <p:sldId id="275" r:id="rId9"/>
    <p:sldId id="302" r:id="rId10"/>
    <p:sldId id="283" r:id="rId11"/>
    <p:sldId id="298" r:id="rId12"/>
    <p:sldId id="286" r:id="rId13"/>
    <p:sldId id="299" r:id="rId14"/>
    <p:sldId id="300" r:id="rId15"/>
    <p:sldId id="301" r:id="rId16"/>
    <p:sldId id="303" r:id="rId17"/>
    <p:sldId id="297" r:id="rId18"/>
    <p:sldId id="284" r:id="rId19"/>
    <p:sldId id="287" r:id="rId20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39568" autoAdjust="0"/>
  </p:normalViewPr>
  <p:slideViewPr>
    <p:cSldViewPr>
      <p:cViewPr varScale="1">
        <p:scale>
          <a:sx n="65" d="100"/>
          <a:sy n="65" d="100"/>
        </p:scale>
        <p:origin x="127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A4FEFA-215F-42F8-9CB7-E46AE4F6F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SNES- FSU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3DC05F-B8CC-4030-AA3C-2261EBE05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D4F1D-782E-44B6-B44B-A95A552572B2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042CDF-51C2-491F-82D1-F6F3F9EB7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9117A-DC36-4745-9298-3B5D75A110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642B-5DD7-4DE7-9326-17B64EE051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180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fr-FR"/>
              <a:t>SNES- FSU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165A04-46EC-4463-B6C7-C68D5BF7E735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D596A40-49A9-43BA-86AF-E5AF1B8424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609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F1F8D916-085C-414F-802E-5512A961B3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SNES- FSU</a:t>
            </a:r>
          </a:p>
        </p:txBody>
      </p:sp>
    </p:spTree>
    <p:extLst>
      <p:ext uri="{BB962C8B-B14F-4D97-AF65-F5344CB8AC3E}">
        <p14:creationId xmlns:p14="http://schemas.microsoft.com/office/powerpoint/2010/main" val="332709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2BC87C60-8588-430D-B3E5-9E6ECFE08A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SNES- FSU</a:t>
            </a:r>
          </a:p>
        </p:txBody>
      </p:sp>
    </p:spTree>
    <p:extLst>
      <p:ext uri="{BB962C8B-B14F-4D97-AF65-F5344CB8AC3E}">
        <p14:creationId xmlns:p14="http://schemas.microsoft.com/office/powerpoint/2010/main" val="2202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F06D-9104-4C17-B11A-560C826D278A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2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AFDA-81DD-4387-B85D-03F1D5573057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30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5165-46BA-4AEF-83DC-AFF48B93E938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1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8558-6362-48C8-83A6-5F0334F26FA4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3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A931-EE83-4C3B-859A-1AB45DB8678F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2135-7B44-43E0-B883-86073DA51B68}" type="datetime1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21A1-BE28-46E1-BB68-F78F556AD0AB}" type="datetime1">
              <a:rPr lang="fr-FR" smtClean="0"/>
              <a:t>22/11/2018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61C4-AE36-4D9B-906A-2B210B34EEC4}" type="datetime1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4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6D8D-854D-46C7-8B26-A223AE4703F8}" type="datetime1">
              <a:rPr lang="fr-FR" smtClean="0"/>
              <a:t>22/11/2018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3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26BF-9FF2-49BD-936B-0F81746F1524}" type="datetime1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4758-2E3E-4DB0-846E-03F259301B89}" type="datetime1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4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D681-762E-4B89-A4A2-61CD833567AD}" type="datetime1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29D9-1C57-42FF-8995-5738370F86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/>
          <a:stretch/>
        </p:blipFill>
        <p:spPr bwMode="auto">
          <a:xfrm>
            <a:off x="572984" y="3071155"/>
            <a:ext cx="8571016" cy="355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998322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1. </a:t>
            </a:r>
            <a:r>
              <a:rPr lang="fr-FR" sz="2800" u="sng" dirty="0"/>
              <a:t>Enseignements communs</a:t>
            </a:r>
          </a:p>
          <a:p>
            <a:r>
              <a:rPr lang="fr-FR" sz="2000" dirty="0"/>
              <a:t>(</a:t>
            </a:r>
            <a:r>
              <a:rPr lang="fr-FR" sz="2000" i="1" dirty="0"/>
              <a:t>horaires  hebdomadaires élèves)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390940" y="242088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133808" y="4188067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411395" y="5723701"/>
            <a:ext cx="1835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18 h annualisées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7" t="36867" b="56149"/>
          <a:stretch/>
        </p:blipFill>
        <p:spPr bwMode="auto">
          <a:xfrm>
            <a:off x="8290365" y="6127760"/>
            <a:ext cx="956726" cy="2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77229" y="6102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et technologiques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4328" y="4590420"/>
            <a:ext cx="442717" cy="49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691393" y="3573016"/>
            <a:ext cx="888719" cy="48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5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4" y="2572806"/>
            <a:ext cx="1138395" cy="14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749532" y="6117727"/>
            <a:ext cx="26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quel enseignant ?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7547931" y="6102320"/>
            <a:ext cx="14848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971611" y="6525344"/>
            <a:ext cx="36003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EEE80E2-765C-4BB8-8F8C-FFC4632C7A09}"/>
              </a:ext>
            </a:extLst>
          </p:cNvPr>
          <p:cNvSpPr txBox="1"/>
          <p:nvPr/>
        </p:nvSpPr>
        <p:spPr>
          <a:xfrm>
            <a:off x="2267744" y="177520"/>
            <a:ext cx="698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grille sans option : 26h contre 28h30 actuellement...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suppression de MPS, Littérature et Société, ICN…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AP non financé…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=&gt; une réduction globale des horaires qui aboutit à 2700 suppressions de postes au niveau national.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D17912-CEF4-473D-864D-9F49F8D67C4D}"/>
              </a:ext>
            </a:extLst>
          </p:cNvPr>
          <p:cNvSpPr txBox="1"/>
          <p:nvPr/>
        </p:nvSpPr>
        <p:spPr>
          <a:xfrm>
            <a:off x="251520" y="548680"/>
            <a:ext cx="172819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SECONDE</a:t>
            </a:r>
          </a:p>
        </p:txBody>
      </p:sp>
    </p:spTree>
    <p:extLst>
      <p:ext uri="{BB962C8B-B14F-4D97-AF65-F5344CB8AC3E}">
        <p14:creationId xmlns:p14="http://schemas.microsoft.com/office/powerpoint/2010/main" val="2901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616" y="113631"/>
            <a:ext cx="7056784" cy="67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9958" t="31106" r="64181" b="64689"/>
          <a:stretch/>
        </p:blipFill>
        <p:spPr>
          <a:xfrm>
            <a:off x="2805268" y="1716487"/>
            <a:ext cx="542596" cy="32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590512" y="164904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sciences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6597352"/>
            <a:ext cx="2376264" cy="24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76256" y="6237312"/>
            <a:ext cx="2376264" cy="60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7337" t="46646" r="40479" b="47257"/>
          <a:stretch/>
        </p:blipFill>
        <p:spPr>
          <a:xfrm>
            <a:off x="3739750" y="3274665"/>
            <a:ext cx="1621837" cy="3852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D1B426A-7D4E-4042-847A-4E9F9A2D69CA}"/>
              </a:ext>
            </a:extLst>
          </p:cNvPr>
          <p:cNvSpPr txBox="1"/>
          <p:nvPr/>
        </p:nvSpPr>
        <p:spPr>
          <a:xfrm>
            <a:off x="0" y="188640"/>
            <a:ext cx="248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7030A0"/>
                </a:solidFill>
              </a:rPr>
              <a:t>LE NOUVEAU BAC </a:t>
            </a:r>
          </a:p>
        </p:txBody>
      </p:sp>
    </p:spTree>
    <p:extLst>
      <p:ext uri="{BB962C8B-B14F-4D97-AF65-F5344CB8AC3E}">
        <p14:creationId xmlns:p14="http://schemas.microsoft.com/office/powerpoint/2010/main" val="304707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75F897-29FF-4D61-B222-EC2E04AEA80B}"/>
              </a:ext>
            </a:extLst>
          </p:cNvPr>
          <p:cNvSpPr txBox="1"/>
          <p:nvPr/>
        </p:nvSpPr>
        <p:spPr>
          <a:xfrm>
            <a:off x="251520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Elèves en évaluation permanente – Professeurs en correction permanente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B9D20E-4DB9-4A4F-BF97-E67472F4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8" y="3687736"/>
            <a:ext cx="9144000" cy="31702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183D3C-56A1-40FA-8140-0F2BD77B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8" y="575058"/>
            <a:ext cx="9037456" cy="30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19671" y="1268760"/>
            <a:ext cx="7362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un bac alourdi : 21 épreuves sur deux ans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plus 1 mais 4 sprints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  <a:sym typeface="Wingdings 3"/>
              </a:rPr>
              <a:t> </a:t>
            </a:r>
            <a:r>
              <a:rPr lang="fr-FR" sz="2400" b="1" dirty="0">
                <a:solidFill>
                  <a:srgbClr val="FF0000"/>
                </a:solidFill>
              </a:rPr>
              <a:t>scolarité phagocytée par le bachotage continu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 3"/>
              <a:buChar char="]"/>
            </a:pPr>
            <a:r>
              <a:rPr lang="fr-FR" sz="2400" b="1" dirty="0">
                <a:solidFill>
                  <a:srgbClr val="FF0000"/>
                </a:solidFill>
              </a:rPr>
              <a:t>liberté pédagogique des enseignants réduite</a:t>
            </a:r>
          </a:p>
          <a:p>
            <a:pPr marL="342900" indent="-342900">
              <a:buFont typeface="Wingdings 3"/>
              <a:buChar char="]"/>
            </a:pPr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- transfert complet de la charge de travail d’examen sur les enseignants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 économies budgétaires : rémunération ? suspension de cours ?</a:t>
            </a:r>
            <a:br>
              <a:rPr lang="fr-FR" sz="2400" dirty="0"/>
            </a:br>
            <a:endParaRPr lang="fr-FR" sz="2400" b="1" dirty="0">
              <a:solidFill>
                <a:srgbClr val="FF0000"/>
              </a:solidFill>
            </a:endParaRPr>
          </a:p>
          <a:p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57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24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55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941577-7FBE-45AD-B416-091E4380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56984" cy="47723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CF7D476-B6CE-4199-BC9A-B64EF6066996}"/>
              </a:ext>
            </a:extLst>
          </p:cNvPr>
          <p:cNvSpPr txBox="1"/>
          <p:nvPr/>
        </p:nvSpPr>
        <p:spPr>
          <a:xfrm>
            <a:off x="251520" y="551723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classes de premières donc 105 élèves ont les spécialités vertes</a:t>
            </a:r>
          </a:p>
          <a:p>
            <a:r>
              <a:rPr lang="fr-FR" dirty="0"/>
              <a:t>3 les spécialités bleues, 3 les rouges, 3 les jaunes</a:t>
            </a:r>
          </a:p>
          <a:p>
            <a:r>
              <a:rPr lang="fr-FR" dirty="0"/>
              <a:t>Voici l’emploi du temps que cela peut donner …. </a:t>
            </a:r>
          </a:p>
        </p:txBody>
      </p:sp>
    </p:spTree>
    <p:extLst>
      <p:ext uri="{BB962C8B-B14F-4D97-AF65-F5344CB8AC3E}">
        <p14:creationId xmlns:p14="http://schemas.microsoft.com/office/powerpoint/2010/main" val="2018737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64838F-0363-4B34-96FA-6B4CD18A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505056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7584" y="-131595"/>
            <a:ext cx="6998764" cy="654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280336" y="1979664"/>
            <a:ext cx="1152128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7343800" y="16139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juin (1</a:t>
            </a:r>
            <a:r>
              <a:rPr lang="fr-FR" sz="2400" baseline="30000" dirty="0"/>
              <a:t>ère</a:t>
            </a:r>
            <a:r>
              <a:rPr lang="fr-FR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7130" y="2555728"/>
            <a:ext cx="1621094" cy="2822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3033" y="2835347"/>
            <a:ext cx="1621094" cy="18747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619050" y="2947355"/>
            <a:ext cx="97728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496200" y="267797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avril-mai (</a:t>
            </a:r>
            <a:r>
              <a:rPr lang="fr-FR" sz="2400" dirty="0" err="1"/>
              <a:t>term</a:t>
            </a:r>
            <a:r>
              <a:rPr lang="fr-FR" sz="2400" dirty="0"/>
              <a:t>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588224" y="4045823"/>
            <a:ext cx="755576" cy="7513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278486" y="456631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juin (</a:t>
            </a:r>
            <a:r>
              <a:rPr lang="fr-FR" sz="2400" dirty="0" err="1"/>
              <a:t>term</a:t>
            </a:r>
            <a:r>
              <a:rPr lang="fr-FR" sz="2400" dirty="0"/>
              <a:t>)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1126687" y="1613991"/>
            <a:ext cx="853025" cy="108288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1521" y="332656"/>
            <a:ext cx="239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– 2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  <a:p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– 3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  <a:p>
            <a:r>
              <a:rPr lang="fr-FR" sz="2400" dirty="0" err="1"/>
              <a:t>term</a:t>
            </a:r>
            <a:r>
              <a:rPr lang="fr-FR" sz="2400" dirty="0"/>
              <a:t> – 2</a:t>
            </a:r>
            <a:r>
              <a:rPr lang="fr-FR" sz="2400" baseline="30000" dirty="0"/>
              <a:t>e</a:t>
            </a:r>
            <a:r>
              <a:rPr lang="fr-FR" sz="2400" dirty="0"/>
              <a:t> </a:t>
            </a:r>
            <a:r>
              <a:rPr lang="fr-FR" sz="2400" dirty="0" err="1"/>
              <a:t>trim</a:t>
            </a:r>
            <a:endParaRPr lang="fr-FR" sz="24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>
            <a:lum/>
            <a:alphaModFix/>
          </a:blip>
          <a:srcRect l="21280" t="66762" r="72643" b="29713"/>
          <a:stretch/>
        </p:blipFill>
        <p:spPr>
          <a:xfrm>
            <a:off x="2170347" y="3139640"/>
            <a:ext cx="446314" cy="2394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>
            <a:off x="1763688" y="3090106"/>
            <a:ext cx="95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sciences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70991" y="3616361"/>
            <a:ext cx="1621094" cy="4592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1" y="5766648"/>
            <a:ext cx="892429" cy="10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26686" y="6447839"/>
            <a:ext cx="754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- rythme d’évaluation prépare-t-il la </a:t>
            </a:r>
            <a:r>
              <a:rPr lang="fr-FR" sz="2400" dirty="0" err="1">
                <a:solidFill>
                  <a:srgbClr val="FF0000"/>
                </a:solidFill>
              </a:rPr>
              <a:t>semestrialisation</a:t>
            </a:r>
            <a:r>
              <a:rPr lang="fr-FR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6687" y="5766648"/>
            <a:ext cx="804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- enseignements de spécialité : en apparence forts, </a:t>
            </a:r>
          </a:p>
          <a:p>
            <a:r>
              <a:rPr lang="fr-FR" sz="2400" dirty="0">
                <a:solidFill>
                  <a:srgbClr val="FF0000"/>
                </a:solidFill>
              </a:rPr>
              <a:t>mais affaiblis car se finissent en avril de terminale</a:t>
            </a:r>
          </a:p>
        </p:txBody>
      </p:sp>
    </p:spTree>
    <p:extLst>
      <p:ext uri="{BB962C8B-B14F-4D97-AF65-F5344CB8AC3E}">
        <p14:creationId xmlns:p14="http://schemas.microsoft.com/office/powerpoint/2010/main" val="34820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3" grpId="0"/>
      <p:bldP spid="17" grpId="0"/>
      <p:bldP spid="20" grpId="0" animBg="1"/>
      <p:bldP spid="1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1" y="266665"/>
            <a:ext cx="1225271" cy="1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91680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un diplôme national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6285" t="59124" r="7550"/>
          <a:stretch/>
        </p:blipFill>
        <p:spPr>
          <a:xfrm>
            <a:off x="1331640" y="956563"/>
            <a:ext cx="7630885" cy="1559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95536" y="299695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► " L'organisation des épreuves communes de contrôle continu relève de chaque établissement scolaire, qui en détermine les modalités d'organisation".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= correction par enseignants de l’établissement pour la moitié de l’examen (40 % épreuves communes et 10 % grand oral)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► correction locale = tensions et pressions potentielles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► logique de différenciation et hiérarchisation entre établissements</a:t>
            </a: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570853"/>
              </p:ext>
            </p:extLst>
          </p:nvPr>
        </p:nvGraphicFramePr>
        <p:xfrm>
          <a:off x="395536" y="1836192"/>
          <a:ext cx="849694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 option</a:t>
                      </a:r>
                      <a:r>
                        <a:rPr lang="fr-FR" sz="2000" baseline="0" dirty="0"/>
                        <a:t> générale (3 h)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     1 option technologique (1h30)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management</a:t>
                      </a:r>
                      <a:r>
                        <a:rPr lang="fr-FR" baseline="0" dirty="0"/>
                        <a:t> et gestion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santé et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langue vivante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biotechnologies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arts (au choix) : arts plastiques,</a:t>
                      </a:r>
                      <a:r>
                        <a:rPr lang="fr-FR" baseline="0" dirty="0"/>
                        <a:t> cinéma-audiovisuel, théâtre, histoire des arts, musique, danse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sciences et laboratoire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sciences de l’ingénieur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création et innovation</a:t>
                      </a:r>
                      <a:r>
                        <a:rPr lang="fr-FR" baseline="0" dirty="0"/>
                        <a:t> technologiques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création et culture-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652936" y="1095127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  2 options « au plus »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900887" y="1512422"/>
            <a:ext cx="108012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773095" y="1512422"/>
            <a:ext cx="86409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03648" y="2276872"/>
            <a:ext cx="189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Peut être en plus</a:t>
            </a:r>
          </a:p>
          <a:p>
            <a:r>
              <a:rPr lang="fr-FR" sz="1600" b="1" dirty="0">
                <a:solidFill>
                  <a:srgbClr val="00B050"/>
                </a:solidFill>
              </a:rPr>
              <a:t>de l’option générale</a:t>
            </a: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834500" y="2304685"/>
            <a:ext cx="2448272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50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14" name="Picture 11" descr="haut_parl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7926"/>
            <a:ext cx="993183" cy="12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244702" y="5665424"/>
            <a:ext cx="7215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 réduction du nombre d’options 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- mise en concurrence des enseignements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1886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</a:t>
            </a:r>
            <a:r>
              <a:rPr lang="fr-FR" sz="2800" u="sng" dirty="0"/>
              <a:t>Enseignements optionnels de </a:t>
            </a:r>
            <a:r>
              <a:rPr lang="fr-FR" sz="2800" b="1" u="sng" dirty="0"/>
              <a:t>seconde </a:t>
            </a:r>
            <a:r>
              <a:rPr lang="fr-FR" sz="2800" u="sng" dirty="0"/>
              <a:t>( pas du tout financés dans la DHG)</a:t>
            </a:r>
          </a:p>
        </p:txBody>
      </p:sp>
    </p:spTree>
    <p:extLst>
      <p:ext uri="{BB962C8B-B14F-4D97-AF65-F5344CB8AC3E}">
        <p14:creationId xmlns:p14="http://schemas.microsoft.com/office/powerpoint/2010/main" val="10156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3. </a:t>
            </a:r>
            <a:r>
              <a:rPr lang="fr-FR" sz="2800" u="sng" dirty="0"/>
              <a:t>Marge d’autonomie des établissements </a:t>
            </a:r>
            <a:r>
              <a:rPr lang="fr-FR" sz="2800" b="1" u="sng" dirty="0"/>
              <a:t>en seconde</a:t>
            </a:r>
          </a:p>
          <a:p>
            <a:endParaRPr lang="fr-FR" sz="2400" b="1" u="sng" dirty="0"/>
          </a:p>
          <a:p>
            <a:r>
              <a:rPr lang="fr-FR" sz="2400" b="1" dirty="0"/>
              <a:t>12 h </a:t>
            </a:r>
            <a:r>
              <a:rPr lang="fr-FR" sz="2400" dirty="0"/>
              <a:t>/ division / semaine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43" y="1702256"/>
            <a:ext cx="86022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« Laissée à la disposition des établissements. »</a:t>
            </a:r>
          </a:p>
          <a:p>
            <a:r>
              <a:rPr lang="fr-FR" sz="2400" dirty="0"/>
              <a:t>Censée financer :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dédoublements</a:t>
            </a:r>
          </a:p>
          <a:p>
            <a:r>
              <a:rPr lang="fr-FR" sz="2400" dirty="0"/>
              <a:t>-les </a:t>
            </a:r>
            <a:r>
              <a:rPr lang="fr-FR" sz="2400" b="1" dirty="0"/>
              <a:t>options</a:t>
            </a:r>
          </a:p>
          <a:p>
            <a:r>
              <a:rPr lang="fr-FR" sz="2400" dirty="0"/>
              <a:t>-l’</a:t>
            </a:r>
            <a:r>
              <a:rPr lang="fr-FR" sz="2400" b="1" dirty="0"/>
              <a:t>AP ( plus du tout financé et pas obligatoire pour tous)</a:t>
            </a:r>
          </a:p>
          <a:p>
            <a:r>
              <a:rPr lang="fr-FR" sz="2400" dirty="0"/>
              <a:t>-l'</a:t>
            </a:r>
            <a:r>
              <a:rPr lang="fr-FR" sz="2400" b="1" dirty="0"/>
              <a:t>orientation</a:t>
            </a:r>
          </a:p>
          <a:p>
            <a:r>
              <a:rPr lang="fr-FR" sz="2400" dirty="0"/>
              <a:t>-le</a:t>
            </a:r>
            <a:r>
              <a:rPr lang="fr-FR" sz="2400" b="1" dirty="0"/>
              <a:t> tutorat </a:t>
            </a:r>
            <a:r>
              <a:rPr lang="fr-FR" b="1" dirty="0"/>
              <a:t>: </a:t>
            </a:r>
            <a:r>
              <a:rPr lang="fr-FR" sz="2000" dirty="0"/>
              <a:t>« Un dispositif de tutorat est proposé à tous les élèves. Il consiste à les conseiller et à les guider dans leur parcours de formation et d'orientation. »</a:t>
            </a:r>
          </a:p>
          <a:p>
            <a:r>
              <a:rPr lang="fr-FR" sz="2400" b="1" dirty="0"/>
              <a:t>+  </a:t>
            </a:r>
            <a:r>
              <a:rPr lang="fr-FR" sz="2400" b="1" u="sng" dirty="0"/>
              <a:t>L’accompagnement au choix de l’orientation</a:t>
            </a:r>
            <a:endParaRPr lang="fr-FR" sz="2400" b="1" dirty="0"/>
          </a:p>
          <a:p>
            <a:r>
              <a:rPr lang="fr-FR" sz="2400" dirty="0"/>
              <a:t>« </a:t>
            </a:r>
            <a:r>
              <a:rPr lang="fr-FR" sz="2400" b="1" dirty="0"/>
              <a:t>54 heures,</a:t>
            </a:r>
            <a:r>
              <a:rPr lang="fr-FR" sz="2400" dirty="0"/>
              <a:t> </a:t>
            </a:r>
            <a:r>
              <a:rPr lang="fr-FR" sz="1400" dirty="0"/>
              <a:t>semaines de l’orientation, journées d’immersion dans des établissements d’enseignement supérieur, séances d’information, ateliers de réflexion en classe, visites d’entreprises,</a:t>
            </a:r>
            <a:r>
              <a:rPr lang="fr-FR" sz="2400" dirty="0"/>
              <a:t> </a:t>
            </a:r>
            <a:r>
              <a:rPr lang="fr-FR" sz="1400" dirty="0" err="1"/>
              <a:t>etc</a:t>
            </a:r>
            <a:endParaRPr lang="fr-FR" sz="1400" b="1" dirty="0"/>
          </a:p>
          <a:p>
            <a:endParaRPr lang="fr-FR" sz="12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	</a:t>
            </a:r>
            <a:r>
              <a:rPr lang="fr-FR" sz="2400" b="1" dirty="0">
                <a:solidFill>
                  <a:srgbClr val="FF0000"/>
                </a:solidFill>
              </a:rPr>
              <a:t>- risque de discorde et concurrence entre disciplines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        - doit être discutée et votée en CE</a:t>
            </a:r>
            <a:br>
              <a:rPr lang="fr-FR" sz="2400" b="1" dirty="0">
                <a:solidFill>
                  <a:srgbClr val="FF0000"/>
                </a:solidFill>
              </a:rPr>
            </a:br>
            <a:endParaRPr lang="fr-FR" sz="2400" b="1" dirty="0"/>
          </a:p>
          <a:p>
            <a:endParaRPr lang="fr-FR" sz="2400" dirty="0"/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3" y="5661248"/>
            <a:ext cx="104527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</a:t>
            </a:r>
            <a:r>
              <a:rPr lang="fr-FR" sz="2800" u="sng" dirty="0"/>
              <a:t>Enseignements communs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23326"/>
              </p:ext>
            </p:extLst>
          </p:nvPr>
        </p:nvGraphicFramePr>
        <p:xfrm>
          <a:off x="251520" y="871295"/>
          <a:ext cx="6011004" cy="41630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1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515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fr-FR" sz="2000" dirty="0"/>
                        <a:t>Français (1</a:t>
                      </a:r>
                      <a:r>
                        <a:rPr lang="fr-FR" sz="2000" baseline="30000" dirty="0"/>
                        <a:t>ère</a:t>
                      </a:r>
                      <a:r>
                        <a:rPr lang="fr-FR" sz="2000" dirty="0"/>
                        <a:t>)</a:t>
                      </a:r>
                    </a:p>
                    <a:p>
                      <a:r>
                        <a:rPr lang="fr-FR" sz="2000" dirty="0"/>
                        <a:t>Philosophie (terminale)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r>
                        <a:rPr lang="fr-FR" sz="2000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fr-FR" sz="2000" dirty="0"/>
                        <a:t>Enseignement</a:t>
                      </a:r>
                      <a:r>
                        <a:rPr lang="fr-FR" sz="2000" baseline="0" dirty="0"/>
                        <a:t> scientifique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r>
                        <a:rPr lang="fr-FR" sz="2000" dirty="0"/>
                        <a:t>LV 1 et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  <a:r>
                        <a:rPr lang="fr-FR" sz="2000" baseline="0" dirty="0"/>
                        <a:t> h 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r>
                        <a:rPr lang="fr-FR" sz="2000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fr-FR" sz="20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55">
                <a:tc>
                  <a:txBody>
                    <a:bodyPr/>
                    <a:lstStyle/>
                    <a:p>
                      <a:pPr algn="r"/>
                      <a:r>
                        <a:rPr lang="fr-FR" sz="2000" u="sng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16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5250980"/>
            <a:ext cx="8056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fin des séries : tous les élèves sont groupés sans distinction, le recteur veut que les classes soient hétérogènes en terme de spécialité (nombreuses barrettes, vœux d’emploi du temps réduits)</a:t>
            </a:r>
          </a:p>
          <a:p>
            <a:pPr marL="342900" indent="-34290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mathématiques absentes du tronc commun</a:t>
            </a:r>
          </a:p>
        </p:txBody>
      </p:sp>
      <p:pic>
        <p:nvPicPr>
          <p:cNvPr id="7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6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8A181C-D6F1-437F-9C38-53BBB6A3F1E0}"/>
              </a:ext>
            </a:extLst>
          </p:cNvPr>
          <p:cNvSpPr txBox="1"/>
          <p:nvPr/>
        </p:nvSpPr>
        <p:spPr>
          <a:xfrm>
            <a:off x="179512" y="188640"/>
            <a:ext cx="381642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En 1ere et terminale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91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52177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</a:t>
            </a:r>
            <a:r>
              <a:rPr lang="fr-FR" sz="2800" u="sng" dirty="0"/>
              <a:t>Enseignements de spécialité</a:t>
            </a:r>
            <a:r>
              <a:rPr lang="fr-FR" sz="2800" dirty="0"/>
              <a:t> :  </a:t>
            </a:r>
            <a:r>
              <a:rPr lang="fr-FR" sz="2400" b="1" dirty="0"/>
              <a:t>3</a:t>
            </a:r>
            <a:r>
              <a:rPr lang="fr-FR" sz="2400" dirty="0"/>
              <a:t> en première, </a:t>
            </a:r>
            <a:r>
              <a:rPr lang="fr-FR" sz="2400" b="1" dirty="0"/>
              <a:t>2</a:t>
            </a:r>
            <a:r>
              <a:rPr lang="fr-FR" sz="2400" dirty="0"/>
              <a:t> en terminale</a:t>
            </a:r>
          </a:p>
          <a:p>
            <a:r>
              <a:rPr lang="fr-FR" sz="2400" dirty="0"/>
              <a:t>						     </a:t>
            </a:r>
            <a:r>
              <a:rPr lang="fr-FR" sz="2000" dirty="0"/>
              <a:t>             (parmi les 3 de 1</a:t>
            </a:r>
            <a:r>
              <a:rPr lang="fr-FR" sz="2000" baseline="30000" dirty="0"/>
              <a:t>ère</a:t>
            </a:r>
            <a:r>
              <a:rPr lang="fr-FR" sz="2000" dirty="0"/>
              <a:t>)</a:t>
            </a:r>
            <a:r>
              <a:rPr lang="fr-FR" sz="2400" dirty="0"/>
              <a:t>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27882"/>
              </p:ext>
            </p:extLst>
          </p:nvPr>
        </p:nvGraphicFramePr>
        <p:xfrm>
          <a:off x="323528" y="1195780"/>
          <a:ext cx="8208912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TERMINALE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Histoire-géographie, géopolitique et sciences politiques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h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Humanités, littérature et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Sciences économiques et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Langues, littératures et cultures étrangères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Littérature et LCA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Numérique et sciences informatiques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Physique-chimie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Sciences de l'ingénieur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     6 h </a:t>
                      </a:r>
                    </a:p>
                    <a:p>
                      <a:pPr algn="ctr"/>
                      <a:r>
                        <a:rPr lang="fr-FR" dirty="0"/>
                        <a:t>+ 2</a:t>
                      </a:r>
                      <a:r>
                        <a:rPr lang="fr-FR" baseline="0" dirty="0"/>
                        <a:t> h de SPC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Arts (au choix) : arts plastiques,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cinéma-audiovisuel 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danse,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histoire des arts, musique ou théâtre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4 h 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7667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3. </a:t>
            </a:r>
            <a:r>
              <a:rPr lang="fr-FR" sz="2400" u="sng" dirty="0"/>
              <a:t>Enseignements optionnels</a:t>
            </a:r>
          </a:p>
          <a:p>
            <a:r>
              <a:rPr lang="fr-FR" sz="2400" dirty="0"/>
              <a:t>Durée : 3 h</a:t>
            </a:r>
          </a:p>
          <a:p>
            <a:r>
              <a:rPr lang="fr-FR" sz="2400" dirty="0"/>
              <a:t>1 seul possible en première ,  2 possibles en terminale </a:t>
            </a:r>
          </a:p>
          <a:p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96137"/>
              </p:ext>
            </p:extLst>
          </p:nvPr>
        </p:nvGraphicFramePr>
        <p:xfrm>
          <a:off x="287523" y="2420888"/>
          <a:ext cx="8532949" cy="2834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2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langue vivante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Mathématiques complémentaires</a:t>
                      </a:r>
                    </a:p>
                    <a:p>
                      <a:r>
                        <a:rPr lang="fr-FR" dirty="0"/>
                        <a:t>(sauf</a:t>
                      </a:r>
                      <a:r>
                        <a:rPr lang="fr-FR" baseline="0" dirty="0"/>
                        <a:t> choix de la spécialité mathématiques)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  <a:r>
                        <a:rPr lang="fr-FR" baseline="0" dirty="0"/>
                        <a:t> expertes</a:t>
                      </a:r>
                    </a:p>
                    <a:p>
                      <a:r>
                        <a:rPr lang="fr-FR" baseline="0" dirty="0"/>
                        <a:t>(si choix de la spécialité mathématiques)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arts</a:t>
                      </a:r>
                      <a:r>
                        <a:rPr lang="fr-FR" baseline="0" dirty="0"/>
                        <a:t> (au choix) : a</a:t>
                      </a:r>
                      <a:r>
                        <a:rPr lang="fr-FR" dirty="0"/>
                        <a:t>rts plastiques,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cinéma-audiovisuel </a:t>
                      </a:r>
                      <a:r>
                        <a:rPr lang="fr-FR" i="1" dirty="0"/>
                        <a:t>,</a:t>
                      </a:r>
                      <a:r>
                        <a:rPr lang="fr-FR" i="1" baseline="0" dirty="0"/>
                        <a:t> </a:t>
                      </a:r>
                      <a:r>
                        <a:rPr lang="fr-FR" dirty="0"/>
                        <a:t>danse,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histoire des arts,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musique ou théâtre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Droit et enjeux du monde contemporain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r>
                        <a:rPr lang="fr-FR" dirty="0"/>
                        <a:t>latin – grec </a:t>
                      </a:r>
                    </a:p>
                    <a:p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(peut</a:t>
                      </a:r>
                      <a:r>
                        <a:rPr lang="fr-FR" b="1" baseline="0" dirty="0">
                          <a:solidFill>
                            <a:srgbClr val="00B050"/>
                          </a:solidFill>
                        </a:rPr>
                        <a:t> être en plus de l’option)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3203848" y="1609806"/>
            <a:ext cx="0" cy="739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3995936" y="1609806"/>
            <a:ext cx="1008112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004048" y="1609806"/>
            <a:ext cx="936104" cy="595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11960" y="2372876"/>
            <a:ext cx="4788532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95937" y="836712"/>
            <a:ext cx="4750794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0C38B-EB1B-4C23-AF9B-40F829B5B567}"/>
              </a:ext>
            </a:extLst>
          </p:cNvPr>
          <p:cNvSpPr/>
          <p:nvPr/>
        </p:nvSpPr>
        <p:spPr>
          <a:xfrm>
            <a:off x="3995936" y="360761"/>
            <a:ext cx="53285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hangingPunct="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Avant : spécialisation par le renforcement d’une discipline</a:t>
            </a:r>
          </a:p>
          <a:p>
            <a:pPr lvl="0" hangingPunct="0"/>
            <a:endParaRPr lang="fr-FR" sz="2400" b="1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pPr lvl="0" hangingPunct="0"/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 Après : spécialisation par l’abandon d’une discipline</a:t>
            </a:r>
            <a:endParaRPr lang="fr-FR" sz="2400" dirty="0">
              <a:solidFill>
                <a:srgbClr val="FF0000"/>
              </a:solidFill>
              <a:ea typeface="Microsoft YaHei" pitchFamily="2"/>
              <a:cs typeface="Mangal" pitchFamily="2"/>
            </a:endParaRPr>
          </a:p>
          <a:p>
            <a:r>
              <a:rPr lang="fr-FR" sz="2400" b="1" dirty="0">
                <a:solidFill>
                  <a:srgbClr val="FF0000"/>
                </a:solidFill>
                <a:ea typeface="Microsoft YaHei" pitchFamily="2"/>
                <a:cs typeface="Mangal" pitchFamily="2"/>
              </a:rPr>
              <a:t>-</a:t>
            </a:r>
            <a:r>
              <a:rPr lang="fr-FR" sz="2400" b="1" dirty="0">
                <a:solidFill>
                  <a:srgbClr val="FF0000"/>
                </a:solidFill>
              </a:rPr>
              <a:t> offre d’enseignements de spécialité limitée </a:t>
            </a:r>
          </a:p>
          <a:p>
            <a:pPr marL="342900" indent="-342900">
              <a:buFont typeface="Symbol"/>
              <a:buChar char="Þ"/>
            </a:pPr>
            <a:r>
              <a:rPr lang="fr-FR" sz="2400" b="1" dirty="0">
                <a:solidFill>
                  <a:srgbClr val="FF0000"/>
                </a:solidFill>
              </a:rPr>
              <a:t>en France, différenciation et concurrence plus marquée entre établissements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    </a:t>
            </a:r>
          </a:p>
          <a:p>
            <a:r>
              <a:rPr lang="fr-FR" sz="2000" dirty="0"/>
              <a:t>" Nous allons faire en sorte que les élèves aient un large choix, autour de sept spécialités dans leur établissement ou à proximité. Les cinq spécialités restantes seront implantées de manière à rendre plus attractifs les établissements qui en ont besoin«  - J.M. </a:t>
            </a:r>
            <a:r>
              <a:rPr lang="fr-FR" sz="2000" dirty="0" err="1"/>
              <a:t>Blanquer</a:t>
            </a:r>
            <a:r>
              <a:rPr lang="fr-FR" sz="2000" dirty="0"/>
              <a:t>, 4/9/2018</a:t>
            </a:r>
            <a:endParaRPr lang="fr-FR" sz="2000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  <a:p>
            <a:pPr lvl="0" hangingPunct="0"/>
            <a:endParaRPr lang="fr-FR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974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38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434380"/>
            <a:ext cx="896448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  <a:r>
              <a:rPr lang="fr-FR" sz="2800" b="1" dirty="0"/>
              <a:t>. En 1ere et terminale </a:t>
            </a:r>
            <a:r>
              <a:rPr lang="fr-FR" sz="2800" dirty="0"/>
              <a:t>: </a:t>
            </a:r>
            <a:r>
              <a:rPr lang="fr-FR" sz="2800" u="sng" dirty="0"/>
              <a:t>Marge d’autonomie</a:t>
            </a:r>
          </a:p>
          <a:p>
            <a:r>
              <a:rPr lang="fr-FR" sz="2400" b="1" dirty="0"/>
              <a:t>8 h </a:t>
            </a:r>
            <a:r>
              <a:rPr lang="fr-FR" sz="2400" dirty="0"/>
              <a:t>par semaine / division en première et en terminale, pour : </a:t>
            </a:r>
          </a:p>
          <a:p>
            <a:endParaRPr lang="fr-FR" sz="2400" dirty="0"/>
          </a:p>
          <a:p>
            <a:r>
              <a:rPr lang="fr-FR" sz="2400" b="1" dirty="0"/>
              <a:t>- options</a:t>
            </a:r>
          </a:p>
          <a:p>
            <a:r>
              <a:rPr lang="fr-FR" sz="2400" b="1" dirty="0"/>
              <a:t>- dédoublements</a:t>
            </a:r>
          </a:p>
          <a:p>
            <a:r>
              <a:rPr lang="fr-FR" sz="2400" b="1" dirty="0"/>
              <a:t>- AP </a:t>
            </a:r>
            <a:r>
              <a:rPr lang="fr-FR" sz="2400" dirty="0"/>
              <a:t>(« horaire déterminé selon les besoins des élèves »)</a:t>
            </a:r>
          </a:p>
          <a:p>
            <a:r>
              <a:rPr lang="fr-FR" sz="2400" dirty="0"/>
              <a:t>« capacité d'apprendre et de progresser, notamment dans leur travail personnel », « améliorer leurs compétences »,  « construction de leur autonomie intellectuelle »</a:t>
            </a:r>
          </a:p>
          <a:p>
            <a:r>
              <a:rPr lang="fr-FR" sz="2400" dirty="0"/>
              <a:t>En terminale, l’AP « prend appui prioritairement sur les enseignements de spécialité. »</a:t>
            </a:r>
          </a:p>
          <a:p>
            <a:endParaRPr lang="fr-FR" sz="2400" dirty="0"/>
          </a:p>
          <a:p>
            <a:br>
              <a:rPr lang="fr-FR" sz="2400" dirty="0"/>
            </a:b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90238" y="4678139"/>
            <a:ext cx="780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AP plus financé et cadré : affirmer le droit à l’AP pour tous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modalités doivent être discutées et votées en CE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défendre l’existant en terme d’horaire élèves</a:t>
            </a:r>
          </a:p>
          <a:p>
            <a:pPr marL="285750" indent="-285750">
              <a:buFontTx/>
              <a:buChar char="-"/>
            </a:pPr>
            <a:r>
              <a:rPr lang="fr-FR" sz="2400" b="1" dirty="0">
                <a:solidFill>
                  <a:srgbClr val="FF0000"/>
                </a:solidFill>
              </a:rPr>
              <a:t>refuser les interventions en HSE</a:t>
            </a:r>
          </a:p>
        </p:txBody>
      </p:sp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022"/>
            <a:ext cx="1090238" cy="13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65737"/>
              </p:ext>
            </p:extLst>
          </p:nvPr>
        </p:nvGraphicFramePr>
        <p:xfrm>
          <a:off x="323528" y="1656854"/>
          <a:ext cx="5112568" cy="39433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Français (1</a:t>
                      </a:r>
                      <a:r>
                        <a:rPr lang="fr-FR" sz="2000" baseline="30000" dirty="0"/>
                        <a:t>ère</a:t>
                      </a:r>
                      <a:r>
                        <a:rPr lang="fr-FR" sz="2000" dirty="0"/>
                        <a:t>)</a:t>
                      </a:r>
                    </a:p>
                    <a:p>
                      <a:r>
                        <a:rPr lang="fr-FR" sz="2000" dirty="0"/>
                        <a:t>Philosophie (terminale)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Histoire-géographie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LV 1 et 2 dont 1 h d’</a:t>
                      </a:r>
                      <a:r>
                        <a:rPr lang="fr-FR" sz="2000" dirty="0" err="1"/>
                        <a:t>enseignt</a:t>
                      </a:r>
                      <a:endParaRPr lang="fr-FR" sz="2000" dirty="0"/>
                    </a:p>
                    <a:p>
                      <a:r>
                        <a:rPr lang="fr-FR" sz="2000" dirty="0"/>
                        <a:t>technologique</a:t>
                      </a:r>
                      <a:r>
                        <a:rPr lang="fr-FR" sz="2000" baseline="0" dirty="0"/>
                        <a:t> en LV1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  <a:r>
                        <a:rPr lang="fr-FR" sz="2000" baseline="0" dirty="0"/>
                        <a:t> h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16">
                <a:tc>
                  <a:txBody>
                    <a:bodyPr/>
                    <a:lstStyle/>
                    <a:p>
                      <a:r>
                        <a:rPr lang="fr-FR" sz="2000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 h annualisées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11" descr="haut_par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36304"/>
            <a:ext cx="1080120" cy="12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88224" y="2276872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réduction du nombre de spécialités par rapport au bac actuel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73C9AB-3CE4-4C97-9649-A68F08A61F32}"/>
              </a:ext>
            </a:extLst>
          </p:cNvPr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série technologiques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EE783-A87D-424A-9E60-7647CC822C4A}"/>
              </a:ext>
            </a:extLst>
          </p:cNvPr>
          <p:cNvSpPr/>
          <p:nvPr/>
        </p:nvSpPr>
        <p:spPr>
          <a:xfrm>
            <a:off x="593812" y="5596009"/>
            <a:ext cx="8226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000" i="1" dirty="0"/>
              <a:t>L’enseignement technologique en langue vivante A est pris en charge conjointement par un enseignant d’une discipline technologique et un enseignant de langue vivante</a:t>
            </a:r>
          </a:p>
        </p:txBody>
      </p:sp>
    </p:spTree>
    <p:extLst>
      <p:ext uri="{BB962C8B-B14F-4D97-AF65-F5344CB8AC3E}">
        <p14:creationId xmlns:p14="http://schemas.microsoft.com/office/powerpoint/2010/main" val="888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3B7A69-939B-475D-BC8A-B7702FAA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08720"/>
            <a:ext cx="9649072" cy="58326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F36AA9-C1D2-4291-B2C3-7F63F3280C31}"/>
              </a:ext>
            </a:extLst>
          </p:cNvPr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spécialités qu’en terminale, que des disciplines transversales en premiere</a:t>
            </a:r>
          </a:p>
        </p:txBody>
      </p:sp>
    </p:spTree>
    <p:extLst>
      <p:ext uri="{BB962C8B-B14F-4D97-AF65-F5344CB8AC3E}">
        <p14:creationId xmlns:p14="http://schemas.microsoft.com/office/powerpoint/2010/main" val="35516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885</Words>
  <Application>Microsoft Office PowerPoint</Application>
  <PresentationFormat>Affichage à l'écran (4:3)</PresentationFormat>
  <Paragraphs>208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Calibri</vt:lpstr>
      <vt:lpstr>Mangal</vt:lpstr>
      <vt:lpstr>Symbol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catherine ROUSTAN</cp:lastModifiedBy>
  <cp:revision>114</cp:revision>
  <cp:lastPrinted>2018-11-22T08:26:57Z</cp:lastPrinted>
  <dcterms:created xsi:type="dcterms:W3CDTF">2018-08-09T13:25:40Z</dcterms:created>
  <dcterms:modified xsi:type="dcterms:W3CDTF">2018-11-22T09:05:03Z</dcterms:modified>
</cp:coreProperties>
</file>